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68" r:id="rId3"/>
    <p:sldId id="258" r:id="rId4"/>
    <p:sldId id="259" r:id="rId5"/>
    <p:sldId id="269" r:id="rId6"/>
    <p:sldId id="270" r:id="rId7"/>
    <p:sldId id="271" r:id="rId8"/>
    <p:sldId id="260" r:id="rId9"/>
    <p:sldId id="267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8F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3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57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113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2188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051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7278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553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00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216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3073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702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354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E9568-A255-4C20-A7E9-97240080916C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927C1-6A40-4664-B4BE-42B7BF5178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225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image" Target="../media/image1.emf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Excel_Worksheet1.xlsx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Excel_Worksheet2.xlsx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image" Target="../media/image1.emf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Excel_Worksheet3.xlsx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emf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2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2501660" y="845269"/>
            <a:ext cx="4572000" cy="3799459"/>
            <a:chOff x="2044460" y="793630"/>
            <a:chExt cx="4623758" cy="3842471"/>
          </a:xfrm>
        </p:grpSpPr>
        <p:sp>
          <p:nvSpPr>
            <p:cNvPr id="3" name="CaixaDeTexto 2"/>
            <p:cNvSpPr txBox="1"/>
            <p:nvPr/>
          </p:nvSpPr>
          <p:spPr>
            <a:xfrm>
              <a:off x="2044460" y="793630"/>
              <a:ext cx="4485736" cy="346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19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219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4" name="CaixaDeTexto 3"/>
            <p:cNvSpPr txBox="1"/>
            <p:nvPr/>
          </p:nvSpPr>
          <p:spPr>
            <a:xfrm>
              <a:off x="2277373" y="3497328"/>
              <a:ext cx="4390845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4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34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3400" dirty="0">
                <a:solidFill>
                  <a:srgbClr val="2D8F52"/>
                </a:solidFill>
                <a:latin typeface="+mj-lt"/>
              </a:endParaRPr>
            </a:p>
          </p:txBody>
        </p:sp>
      </p:grp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66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782671" y="362309"/>
            <a:ext cx="5369281" cy="6556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181350" y="67136"/>
            <a:ext cx="65405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Objetivos do PPE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5" name="CaixaDeTexto 14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17" name="Espaço Reservado para Conteúdo 2"/>
          <p:cNvSpPr txBox="1">
            <a:spLocks/>
          </p:cNvSpPr>
          <p:nvPr/>
        </p:nvSpPr>
        <p:spPr>
          <a:xfrm>
            <a:off x="156817" y="1828800"/>
            <a:ext cx="9064086" cy="4899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1" indent="-514350" algn="l">
              <a:spcBef>
                <a:spcPts val="1000"/>
              </a:spcBef>
              <a:buFont typeface="+mj-lt"/>
              <a:buAutoNum type="arabicPeriod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Proteger os empregos em momentos de redução temporária da atividade econômica; </a:t>
            </a:r>
          </a:p>
          <a:p>
            <a:pPr marL="514350" lvl="1" indent="-514350" algn="l">
              <a:spcBef>
                <a:spcPts val="1000"/>
              </a:spcBef>
              <a:buFont typeface="+mj-lt"/>
              <a:buAutoNum type="arabicPeriod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Manter vínculos empregatícios de longo prazo, garantindo os direitos dos trabalhadores e preservando a produtividade;</a:t>
            </a:r>
          </a:p>
          <a:p>
            <a:pPr marL="514350" lvl="1" indent="-514350" algn="l">
              <a:spcBef>
                <a:spcPts val="1000"/>
              </a:spcBef>
              <a:buFont typeface="+mj-lt"/>
              <a:buAutoNum type="arabicPeriod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Preservar a saúde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econômica-financeira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das empresas;</a:t>
            </a:r>
          </a:p>
          <a:p>
            <a:pPr marL="514350" lvl="1" indent="-514350" algn="l">
              <a:spcBef>
                <a:spcPts val="1000"/>
              </a:spcBef>
              <a:buFont typeface="+mj-lt"/>
              <a:buAutoNum type="arabicPeriod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Manter as contribuições ao FGTS e INSS;   </a:t>
            </a:r>
          </a:p>
          <a:p>
            <a:pPr marL="514350" lvl="1" indent="-514350" algn="l">
              <a:spcBef>
                <a:spcPts val="1000"/>
              </a:spcBef>
              <a:buFont typeface="+mj-lt"/>
              <a:buAutoNum type="arabicPeriod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Fomentar a negociação coletiva e aperfeiçoar as relações do trabalho.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0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782671" y="362309"/>
            <a:ext cx="5369281" cy="6556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181350" y="67136"/>
            <a:ext cx="65405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Como funciona ?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5" name="CaixaDeTexto 14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17" name="Espaço Reservado para Conteúdo 2"/>
          <p:cNvSpPr txBox="1">
            <a:spLocks/>
          </p:cNvSpPr>
          <p:nvPr/>
        </p:nvSpPr>
        <p:spPr>
          <a:xfrm>
            <a:off x="302431" y="1843314"/>
            <a:ext cx="8527415" cy="472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Redução temporária da jornada de trabalho e salário em até 30%, por meio de acordo coletivo específico.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FAT complementa 50% da redução salarial para compensar parcialmente a remuneração dos trabalhadores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complemento está limitado a 65% do maior benefício do Seguro-desemprego (1.385,91 x 65% = 900,84).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Não poderá haver demissões durante sua vigência.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Após o encerramento, essa condição se mantém por mais um terço do tempo de vigência.</a:t>
            </a:r>
          </a:p>
          <a:p>
            <a:pPr lvl="1" algn="l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Exemplo: PPE por 6 meses garante mais 2 meses de 		emprego.</a:t>
            </a:r>
          </a:p>
          <a:p>
            <a:endParaRPr lang="pt-BR" dirty="0" smtClean="0"/>
          </a:p>
          <a:p>
            <a:pPr algn="just"/>
            <a:endParaRPr lang="pt-BR" dirty="0" smtClean="0"/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70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731656" y="435429"/>
            <a:ext cx="4412343" cy="6966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Adesão e Condições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2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4" name="CaixaDeTexto 13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16" name="Espaço Reservado para Conteúdo 2"/>
          <p:cNvSpPr txBox="1">
            <a:spLocks/>
          </p:cNvSpPr>
          <p:nvPr/>
        </p:nvSpPr>
        <p:spPr>
          <a:xfrm>
            <a:off x="60325" y="1886857"/>
            <a:ext cx="8769521" cy="4569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1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Duração de até 6 meses, podendo ser prorrogável, com limite máximo de 12 meses.</a:t>
            </a:r>
          </a:p>
          <a:p>
            <a:pPr marL="685800" lvl="1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adesão ao PPE poderá ser feita até 31 de dezembro de 2015.</a:t>
            </a:r>
          </a:p>
          <a:p>
            <a:pPr marL="685800" lvl="1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Programa se encerra em 31 de dezembro de 2016.</a:t>
            </a:r>
          </a:p>
          <a:p>
            <a:pPr marL="685800" lvl="1" indent="-3429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Comitê interministerial, em 15 dias, definirá os indicadores econômicos e financeiros para o enquadramento dos setores e empresas no programa.</a:t>
            </a:r>
          </a:p>
          <a:p>
            <a:pPr algn="just"/>
            <a:endParaRPr lang="pt-BR" dirty="0" smtClean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70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350664" y="333829"/>
            <a:ext cx="4793336" cy="7982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Exemplo: Trabalhador com salário de R$ 2.500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4" name="CaixaDeTexto 13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17" name="CaixaDeTexto 16"/>
          <p:cNvSpPr txBox="1"/>
          <p:nvPr/>
        </p:nvSpPr>
        <p:spPr>
          <a:xfrm>
            <a:off x="7494298" y="3409893"/>
            <a:ext cx="1479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85% do salário original</a:t>
            </a:r>
            <a:endParaRPr lang="pt-BR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Elipse 17"/>
          <p:cNvSpPr/>
          <p:nvPr/>
        </p:nvSpPr>
        <p:spPr>
          <a:xfrm>
            <a:off x="4889089" y="3630794"/>
            <a:ext cx="634358" cy="4288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6292346" y="3631740"/>
            <a:ext cx="634358" cy="4288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20" name="Objeto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419197"/>
              </p:ext>
            </p:extLst>
          </p:nvPr>
        </p:nvGraphicFramePr>
        <p:xfrm>
          <a:off x="364342" y="1777974"/>
          <a:ext cx="6969014" cy="4113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Planilha" r:id="rId6" imgW="6886620" imgH="3448140" progId="Excel.Sheet.12">
                  <p:embed/>
                </p:oleObj>
              </mc:Choice>
              <mc:Fallback>
                <p:oleObj name="Planilha" r:id="rId6" imgW="6886620" imgH="344814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4342" y="1777974"/>
                        <a:ext cx="6969014" cy="41130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Image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6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350664" y="333829"/>
            <a:ext cx="4793336" cy="7982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Exemplo: Trabalhador com salário de R$ </a:t>
            </a:r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5.000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4" name="CaixaDeTexto 13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21" name="CaixaDeTexto 20"/>
          <p:cNvSpPr txBox="1"/>
          <p:nvPr/>
        </p:nvSpPr>
        <p:spPr>
          <a:xfrm>
            <a:off x="7683185" y="3431130"/>
            <a:ext cx="1298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85% do salário original</a:t>
            </a:r>
            <a:endParaRPr lang="pt-BR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6" name="Obje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4556442"/>
              </p:ext>
            </p:extLst>
          </p:nvPr>
        </p:nvGraphicFramePr>
        <p:xfrm>
          <a:off x="431786" y="1627214"/>
          <a:ext cx="7119544" cy="43873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Planilha" r:id="rId6" imgW="6886620" imgH="3448140" progId="Excel.Sheet.12">
                  <p:embed/>
                </p:oleObj>
              </mc:Choice>
              <mc:Fallback>
                <p:oleObj name="Planilha" r:id="rId6" imgW="6886620" imgH="344814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1786" y="1627214"/>
                        <a:ext cx="7119544" cy="43873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Elipse 21"/>
          <p:cNvSpPr/>
          <p:nvPr/>
        </p:nvSpPr>
        <p:spPr>
          <a:xfrm>
            <a:off x="5044247" y="3597395"/>
            <a:ext cx="646265" cy="4369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Elipse 22"/>
          <p:cNvSpPr/>
          <p:nvPr/>
        </p:nvSpPr>
        <p:spPr>
          <a:xfrm>
            <a:off x="6471780" y="3621716"/>
            <a:ext cx="646265" cy="4369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00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350664" y="333829"/>
            <a:ext cx="4793336" cy="7982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Exemplo: Trabalhador com salário de R$ 8</a:t>
            </a:r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.000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4" name="CaixaDeTexto 13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17" name="CaixaDeTexto 16"/>
          <p:cNvSpPr txBox="1"/>
          <p:nvPr/>
        </p:nvSpPr>
        <p:spPr>
          <a:xfrm>
            <a:off x="7863987" y="3678361"/>
            <a:ext cx="16284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81% do salário original</a:t>
            </a:r>
            <a:endParaRPr lang="pt-BR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Elipse 17"/>
          <p:cNvSpPr/>
          <p:nvPr/>
        </p:nvSpPr>
        <p:spPr>
          <a:xfrm>
            <a:off x="5208062" y="3666782"/>
            <a:ext cx="680662" cy="4601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6696387" y="3678361"/>
            <a:ext cx="680662" cy="4601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20" name="Objeto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4392833"/>
              </p:ext>
            </p:extLst>
          </p:nvPr>
        </p:nvGraphicFramePr>
        <p:xfrm>
          <a:off x="295722" y="1987693"/>
          <a:ext cx="7515100" cy="3762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Planilha" r:id="rId6" imgW="6886592" imgH="3448132" progId="Excel.Sheet.12">
                  <p:embed/>
                </p:oleObj>
              </mc:Choice>
              <mc:Fallback>
                <p:oleObj name="Planilha" r:id="rId6" imgW="6886592" imgH="344813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5722" y="1987693"/>
                        <a:ext cx="7515100" cy="37627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Imagem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774719" y="232229"/>
            <a:ext cx="5369281" cy="7856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Cenário comparativo do PPE e </a:t>
            </a:r>
            <a:br>
              <a:rPr lang="pt-BR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BR" sz="24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Seguro-desemprego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2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sp>
        <p:nvSpPr>
          <p:cNvPr id="16" name="CaixaDeTexto 15"/>
          <p:cNvSpPr txBox="1">
            <a:spLocks noChangeArrowheads="1"/>
          </p:cNvSpPr>
          <p:nvPr/>
        </p:nvSpPr>
        <p:spPr bwMode="auto">
          <a:xfrm>
            <a:off x="205465" y="5823020"/>
            <a:ext cx="707136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t-BR" sz="1400" b="1" dirty="0" smtClean="0"/>
              <a:t>Elaboração: </a:t>
            </a:r>
            <a:r>
              <a:rPr lang="pt-BR" sz="1400" b="1" dirty="0" smtClean="0"/>
              <a:t>MP/ASSEC</a:t>
            </a:r>
            <a:endParaRPr lang="pt-BR" sz="1400" b="1" dirty="0"/>
          </a:p>
        </p:txBody>
      </p:sp>
      <p:grpSp>
        <p:nvGrpSpPr>
          <p:cNvPr id="10" name="Grupo 9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1" name="CaixaDeTexto 10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7" name="CaixaDeTexto 16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pic>
        <p:nvPicPr>
          <p:cNvPr id="18" name="Image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0600" y="1697661"/>
            <a:ext cx="5945272" cy="4109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2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5109029" y="232229"/>
            <a:ext cx="4034971" cy="7856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Vantagens do PPE:</a:t>
            </a:r>
            <a:endParaRPr lang="pt-BR" sz="2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2"/>
          <a:srcRect l="7146" r="8167"/>
          <a:stretch/>
        </p:blipFill>
        <p:spPr>
          <a:xfrm>
            <a:off x="-11723" y="6154860"/>
            <a:ext cx="9155724" cy="720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80" y="6265000"/>
            <a:ext cx="9157432" cy="609860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60325" y="-246556"/>
            <a:ext cx="4290338" cy="1783091"/>
            <a:chOff x="2044460" y="793630"/>
            <a:chExt cx="4485736" cy="1803277"/>
          </a:xfrm>
        </p:grpSpPr>
        <p:sp>
          <p:nvSpPr>
            <p:cNvPr id="11" name="CaixaDeTexto 10"/>
            <p:cNvSpPr txBox="1"/>
            <p:nvPr/>
          </p:nvSpPr>
          <p:spPr>
            <a:xfrm>
              <a:off x="2044460" y="793630"/>
              <a:ext cx="4485736" cy="1587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9600" dirty="0" smtClean="0">
                  <a:solidFill>
                    <a:schemeClr val="accent6">
                      <a:lumMod val="50000"/>
                    </a:schemeClr>
                  </a:solidFill>
                </a:rPr>
                <a:t>PPE</a:t>
              </a:r>
              <a:endParaRPr lang="pt-BR" sz="96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2091904" y="2005512"/>
              <a:ext cx="2129351" cy="591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Programa de proteção</a:t>
              </a:r>
            </a:p>
            <a:p>
              <a:r>
                <a:rPr lang="pt-BR" sz="1600" dirty="0" smtClean="0">
                  <a:solidFill>
                    <a:srgbClr val="2D8F52"/>
                  </a:solidFill>
                  <a:latin typeface="+mj-lt"/>
                </a:rPr>
                <a:t>ao emprego </a:t>
              </a:r>
              <a:endParaRPr lang="pt-BR" sz="1600" dirty="0">
                <a:solidFill>
                  <a:srgbClr val="2D8F52"/>
                </a:solidFill>
                <a:latin typeface="+mj-lt"/>
              </a:endParaRPr>
            </a:p>
          </p:txBody>
        </p:sp>
      </p:grpSp>
      <p:sp>
        <p:nvSpPr>
          <p:cNvPr id="16" name="Espaço Reservado para Conteúdo 2"/>
          <p:cNvSpPr txBox="1">
            <a:spLocks/>
          </p:cNvSpPr>
          <p:nvPr/>
        </p:nvSpPr>
        <p:spPr>
          <a:xfrm>
            <a:off x="105702" y="1703894"/>
            <a:ext cx="8815014" cy="52682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Trabalhador: mantém o emprego e preserva direitos trabalhistas, previdenciários e o FGTS.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Empresa: preserva seus investimentos em mão-de-obra qualificada, aumentando sua produtividade.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Governo: ficam mantidas as receitas com contribuições e tributos.</a:t>
            </a:r>
          </a:p>
          <a:p>
            <a:pPr lvl="1" algn="just"/>
            <a:endParaRPr lang="pt-BR" sz="2800" dirty="0" smtClean="0">
              <a:sym typeface="Wingdings" pitchFamily="2" charset="2"/>
            </a:endParaRPr>
          </a:p>
          <a:p>
            <a:pPr lvl="1" algn="just">
              <a:buFont typeface="Arial" charset="0"/>
              <a:buNone/>
            </a:pPr>
            <a:endParaRPr lang="pt-BR" sz="3200" dirty="0" smtClean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415" y="6269298"/>
            <a:ext cx="1868012" cy="58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355</Words>
  <Application>Microsoft Office PowerPoint</Application>
  <PresentationFormat>Apresentação na tela (4:3)</PresentationFormat>
  <Paragraphs>59</Paragraphs>
  <Slides>9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Verdana</vt:lpstr>
      <vt:lpstr>Wingdings</vt:lpstr>
      <vt:lpstr>Tema do Office</vt:lpstr>
      <vt:lpstr>Planilha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Caio Macedo Meguerditchian</dc:creator>
  <cp:lastModifiedBy>Caio Macedo Meguerditchian</cp:lastModifiedBy>
  <cp:revision>17</cp:revision>
  <dcterms:created xsi:type="dcterms:W3CDTF">2015-07-06T15:05:38Z</dcterms:created>
  <dcterms:modified xsi:type="dcterms:W3CDTF">2015-07-06T20:28:42Z</dcterms:modified>
</cp:coreProperties>
</file>